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7" r:id="rId2"/>
    <p:sldMasterId id="2147483694" r:id="rId3"/>
  </p:sldMasterIdLst>
  <p:notesMasterIdLst>
    <p:notesMasterId r:id="rId34"/>
  </p:notesMasterIdLst>
  <p:sldIdLst>
    <p:sldId id="432" r:id="rId4"/>
    <p:sldId id="964" r:id="rId5"/>
    <p:sldId id="975" r:id="rId6"/>
    <p:sldId id="972" r:id="rId7"/>
    <p:sldId id="1005" r:id="rId8"/>
    <p:sldId id="967" r:id="rId9"/>
    <p:sldId id="1007" r:id="rId10"/>
    <p:sldId id="968" r:id="rId11"/>
    <p:sldId id="980" r:id="rId12"/>
    <p:sldId id="1012" r:id="rId13"/>
    <p:sldId id="1015" r:id="rId14"/>
    <p:sldId id="1000" r:id="rId15"/>
    <p:sldId id="1001" r:id="rId16"/>
    <p:sldId id="1002" r:id="rId17"/>
    <p:sldId id="990" r:id="rId18"/>
    <p:sldId id="1016" r:id="rId19"/>
    <p:sldId id="1008" r:id="rId20"/>
    <p:sldId id="1009" r:id="rId21"/>
    <p:sldId id="994" r:id="rId22"/>
    <p:sldId id="995" r:id="rId23"/>
    <p:sldId id="1010" r:id="rId24"/>
    <p:sldId id="996" r:id="rId25"/>
    <p:sldId id="997" r:id="rId26"/>
    <p:sldId id="992" r:id="rId27"/>
    <p:sldId id="998" r:id="rId28"/>
    <p:sldId id="1017" r:id="rId29"/>
    <p:sldId id="1018" r:id="rId30"/>
    <p:sldId id="966" r:id="rId31"/>
    <p:sldId id="983" r:id="rId32"/>
    <p:sldId id="1011" r:id="rId33"/>
  </p:sldIdLst>
  <p:sldSz cx="12192000" cy="6858000"/>
  <p:notesSz cx="6858000" cy="9144000"/>
  <p:defaultTextStyle>
    <a:defPPr>
      <a:defRPr lang="en-US"/>
    </a:defPPr>
    <a:lvl1pPr algn="ctr" rtl="0" fontAlgn="base">
      <a:spcBef>
        <a:spcPct val="5000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5000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5000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5000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5000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339933"/>
    <a:srgbClr val="FF3300"/>
    <a:srgbClr val="333399"/>
    <a:srgbClr val="FF33CC"/>
    <a:srgbClr val="003300"/>
    <a:srgbClr val="FF7C80"/>
    <a:srgbClr val="FFCC66"/>
    <a:srgbClr val="FFFF00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38" autoAdjust="0"/>
    <p:restoredTop sz="92054" autoAdjust="0"/>
  </p:normalViewPr>
  <p:slideViewPr>
    <p:cSldViewPr>
      <p:cViewPr varScale="1">
        <p:scale>
          <a:sx n="51" d="100"/>
          <a:sy n="51" d="100"/>
        </p:scale>
        <p:origin x="389" y="4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725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35" d="100"/>
        <a:sy n="35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854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g>
</file>

<file path=ppt/media/image16.jpeg>
</file>

<file path=ppt/media/image17.jpeg>
</file>

<file path=ppt/media/image18.jpeg>
</file>

<file path=ppt/media/image19.jpg>
</file>

<file path=ppt/media/image2.jpe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g>
</file>

<file path=ppt/media/image3.png>
</file>

<file path=ppt/media/image30.jpeg>
</file>

<file path=ppt/media/image31.jpeg>
</file>

<file path=ppt/media/image32.jpeg>
</file>

<file path=ppt/media/image33.jp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04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 b="0"/>
            </a:lvl1pPr>
          </a:lstStyle>
          <a:p>
            <a:pPr>
              <a:defRPr/>
            </a:pPr>
            <a:fld id="{51CB7CF7-A56F-43E4-9517-8DBA9809FD5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7695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accent2"/>
        </a:solidFill>
        <a:effectLst>
          <a:outerShdw blurRad="38100" dist="38100" dir="2700000" algn="tl">
            <a:srgbClr val="C0C0C0"/>
          </a:outerShdw>
        </a:effectLst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accent2"/>
        </a:solidFill>
        <a:effectLst>
          <a:outerShdw blurRad="38100" dist="38100" dir="2700000" algn="tl">
            <a:srgbClr val="C0C0C0"/>
          </a:outerShdw>
        </a:effectLst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accent2"/>
        </a:solidFill>
        <a:effectLst>
          <a:outerShdw blurRad="38100" dist="38100" dir="2700000" algn="tl">
            <a:srgbClr val="C0C0C0"/>
          </a:outerShdw>
        </a:effectLst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accent2"/>
        </a:solidFill>
        <a:effectLst>
          <a:outerShdw blurRad="38100" dist="38100" dir="2700000" algn="tl">
            <a:srgbClr val="C0C0C0"/>
          </a:outerShdw>
        </a:effectLst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accent2"/>
        </a:solidFill>
        <a:effectLst>
          <a:outerShdw blurRad="38100" dist="38100" dir="2700000" algn="tl">
            <a:srgbClr val="C0C0C0"/>
          </a:outerShdw>
        </a:effectLst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55A0AFC6-16D2-4A51-B7D4-4F4B25933B4D}" type="slidenum">
              <a:rPr lang="en-US" b="0"/>
              <a:pPr eaLnBrk="1" hangingPunct="1"/>
              <a:t>1</a:t>
            </a:fld>
            <a:endParaRPr lang="en-US" b="0" dirty="0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87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4875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Anisotropic.m</a:t>
            </a:r>
            <a:r>
              <a:rPr lang="en-US" dirty="0" smtClean="0"/>
              <a:t> 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E6C10-AF18-4A8C-B9A1-61CEF5084F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31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8F011B-5FC5-4ECC-A4E3-75FF598366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325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19D29D-9B1C-4B60-AC41-E09D302B75B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494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51391C-732B-4819-A514-161E6D8A38D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7399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74639"/>
            <a:ext cx="109728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2B101E-18BE-4E2F-AA64-A26636BA72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010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89"/>
            <a:ext cx="53848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F4F46D-5433-44C7-AA56-26FAD5B6093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597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endParaRPr lang="en-US" noProof="0" dirty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F3FEEB-1536-4245-9C22-37E84B0148B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8939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8335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fld id="{53ACCE21-11D4-469A-A74F-4FF3EE5322DB}" type="slidenum">
              <a:rPr lang="en-US" sz="1814" b="0" smtClean="0">
                <a:solidFill>
                  <a:prstClr val="black"/>
                </a:solidFill>
                <a:latin typeface="Calibri"/>
              </a:rPr>
              <a:pPr algn="l" defTabSz="914288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08208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/>
          </p:nvPr>
        </p:nvSpPr>
        <p:spPr>
          <a:xfrm>
            <a:off x="609600" y="274640"/>
            <a:ext cx="10972800" cy="5851525"/>
          </a:xfrm>
          <a:prstGeom prst="rect">
            <a:avLst/>
          </a:prstGeom>
        </p:spPr>
        <p:txBody>
          <a:bodyPr lIns="100803" tIns="50402" rIns="100803" bIns="50402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fld id="{39B38B39-E9F8-4F9A-A6BF-DE17889BBA64}" type="slidenum">
              <a:rPr lang="en-US" sz="1814" b="0" smtClean="0">
                <a:solidFill>
                  <a:prstClr val="black"/>
                </a:solidFill>
                <a:latin typeface="Calibri"/>
              </a:rPr>
              <a:pPr algn="l" defTabSz="914288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139867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lIns="100803" tIns="50402" rIns="100803" bIns="50402"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fld id="{5E41BBA4-5F15-49F8-B952-DFE03E6C1130}" type="slidenum">
              <a:rPr lang="en-US" sz="1814" b="0" smtClean="0">
                <a:solidFill>
                  <a:prstClr val="black"/>
                </a:solidFill>
                <a:latin typeface="Calibri"/>
              </a:rPr>
              <a:pPr algn="l" defTabSz="914288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41735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lIns="100803" tIns="50402" rIns="100803" bIns="50402"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 sz="2812"/>
            </a:lvl1pPr>
            <a:lvl2pPr>
              <a:defRPr sz="2358"/>
            </a:lvl2pPr>
            <a:lvl3pPr>
              <a:defRPr sz="1995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 sz="2812"/>
            </a:lvl1pPr>
            <a:lvl2pPr>
              <a:defRPr sz="2358"/>
            </a:lvl2pPr>
            <a:lvl3pPr>
              <a:defRPr sz="1995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fld id="{44291DA7-E1A1-41EF-A17D-F6D669B1BAE1}" type="slidenum">
              <a:rPr lang="en-US" sz="1814" b="0" smtClean="0">
                <a:solidFill>
                  <a:prstClr val="black"/>
                </a:solidFill>
                <a:latin typeface="Calibri"/>
              </a:rPr>
              <a:pPr algn="l" defTabSz="914288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39652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effectLst/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65C8DF-643F-4B81-8DD0-0F4B089328D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6261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lIns="100803" tIns="50402" rIns="100803" bIns="50402"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lIns="100803" tIns="50402" rIns="100803" bIns="50402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fld id="{7E9932F9-AB95-4443-AB5C-85AA50288405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5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97758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lIns="100803" tIns="50402" rIns="100803" bIns="50402"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lIns="100803" tIns="50402" rIns="100803" bIns="50402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fld id="{7E9932F9-AB95-4443-AB5C-85AA50288405}" type="slidenum">
              <a:rPr lang="en-US" sz="1814" b="0" smtClean="0">
                <a:solidFill>
                  <a:prstClr val="black"/>
                </a:solidFill>
                <a:latin typeface="Calibri"/>
              </a:rPr>
              <a:pPr algn="l" defTabSz="914288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7807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/>
          </p:nvPr>
        </p:nvSpPr>
        <p:spPr>
          <a:xfrm>
            <a:off x="609600" y="274640"/>
            <a:ext cx="10972800" cy="5851525"/>
          </a:xfrm>
          <a:prstGeom prst="rect">
            <a:avLst/>
          </a:prstGeom>
        </p:spPr>
        <p:txBody>
          <a:bodyPr lIns="100803" tIns="50402" rIns="100803" bIns="50402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fld id="{39B38B39-E9F8-4F9A-A6BF-DE17889BBA64}" type="slidenum">
              <a:rPr lang="en-US" sz="1814" b="0" smtClean="0">
                <a:solidFill>
                  <a:prstClr val="black"/>
                </a:solidFill>
                <a:latin typeface="Calibri"/>
              </a:rPr>
              <a:pPr algn="l" defTabSz="914288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64732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lIns="100803" tIns="50402" rIns="100803" bIns="50402"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fld id="{5E41BBA4-5F15-49F8-B952-DFE03E6C1130}" type="slidenum">
              <a:rPr lang="en-US" sz="1814" b="0" smtClean="0">
                <a:solidFill>
                  <a:prstClr val="black"/>
                </a:solidFill>
                <a:latin typeface="Calibri"/>
              </a:rPr>
              <a:pPr algn="l" defTabSz="914288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378656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lIns="100803" tIns="50402" rIns="100803" bIns="50402"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 sz="2812"/>
            </a:lvl1pPr>
            <a:lvl2pPr>
              <a:defRPr sz="2358"/>
            </a:lvl2pPr>
            <a:lvl3pPr>
              <a:defRPr sz="1995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 sz="2812"/>
            </a:lvl1pPr>
            <a:lvl2pPr>
              <a:defRPr sz="2358"/>
            </a:lvl2pPr>
            <a:lvl3pPr>
              <a:defRPr sz="1995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lIns="100803" tIns="50402" rIns="100803" bIns="50402"/>
          <a:lstStyle>
            <a:lvl1pPr>
              <a:defRPr/>
            </a:lvl1pPr>
          </a:lstStyle>
          <a:p>
            <a:pPr algn="l" defTabSz="914288" fontAlgn="auto">
              <a:spcBef>
                <a:spcPts val="0"/>
              </a:spcBef>
              <a:spcAft>
                <a:spcPts val="0"/>
              </a:spcAft>
            </a:pPr>
            <a:fld id="{44291DA7-E1A1-41EF-A17D-F6D669B1BAE1}" type="slidenum">
              <a:rPr lang="en-US" sz="1814" b="0" smtClean="0">
                <a:solidFill>
                  <a:prstClr val="black"/>
                </a:solidFill>
                <a:latin typeface="Calibri"/>
              </a:rPr>
              <a:pPr algn="l" defTabSz="914288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814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4797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BC1F56-4447-4ED7-B09D-993BD7FD9E1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619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FE46C2-70CC-4FFA-B5B9-C0E8429E179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133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AA9F22-D4CF-4F05-84C9-53E05180455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278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74C3C8-92C3-469D-A5AC-F3007487740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138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B2D9C4-2E34-4C42-8C88-30A774AA22A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98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F3633A-4713-4594-AFB0-23FF9853C1B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664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029DC3-3B34-4A77-9E55-29D10036F7C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91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9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2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0"/>
            <a:r>
              <a:rPr lang="en-US" smtClean="0"/>
              <a:t>	- 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400" b="0">
                <a:solidFill>
                  <a:schemeClr val="accent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accent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accent2"/>
                </a:solidFill>
              </a:defRPr>
            </a:lvl1pPr>
          </a:lstStyle>
          <a:p>
            <a:pPr>
              <a:defRPr/>
            </a:pPr>
            <a:fld id="{724471F7-1464-42F6-869B-0E0A393977A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accent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accent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accent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accent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accent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accent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accent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accent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accent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32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accent2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2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accent2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accent2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accent2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accent2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accent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7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0" y="-2"/>
            <a:ext cx="11612160" cy="130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288" fontAlgn="auto">
              <a:spcBef>
                <a:spcPts val="0"/>
              </a:spcBef>
              <a:spcAft>
                <a:spcPts val="0"/>
              </a:spcAft>
            </a:pPr>
            <a:endParaRPr lang="de-DE" sz="1814" b="0">
              <a:solidFill>
                <a:prstClr val="white"/>
              </a:solidFill>
            </a:endParaRPr>
          </a:p>
        </p:txBody>
      </p:sp>
      <p:pic>
        <p:nvPicPr>
          <p:cNvPr id="8" name="Inhaltsplatzhalter 5" descr="Label_RUB_WEISS-BLAU_srgb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028723" y="0"/>
            <a:ext cx="870803" cy="653034"/>
          </a:xfrm>
          <a:prstGeom prst="rect">
            <a:avLst/>
          </a:prstGeom>
        </p:spPr>
      </p:pic>
      <p:pic>
        <p:nvPicPr>
          <p:cNvPr id="10" name="Grafik 9" descr="Wortmarke_BLAU_srgb.jp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587792" y="207964"/>
            <a:ext cx="2089928" cy="102447"/>
          </a:xfrm>
          <a:prstGeom prst="rect">
            <a:avLst/>
          </a:prstGeom>
        </p:spPr>
      </p:pic>
      <p:sp>
        <p:nvSpPr>
          <p:cNvPr id="23" name="Textfeld 22"/>
          <p:cNvSpPr txBox="1"/>
          <p:nvPr/>
        </p:nvSpPr>
        <p:spPr>
          <a:xfrm>
            <a:off x="11120569" y="6474301"/>
            <a:ext cx="443521" cy="1395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914288" fontAlgn="auto">
              <a:spcBef>
                <a:spcPts val="0"/>
              </a:spcBef>
              <a:spcAft>
                <a:spcPts val="0"/>
              </a:spcAft>
            </a:pPr>
            <a:fld id="{9CF035EB-F284-40BB-A304-AA520D83863F}" type="slidenum">
              <a:rPr lang="de-DE" sz="907" b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pPr algn="r" defTabSz="914288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de-DE" sz="907" b="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755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1" r:id="rId3"/>
    <p:sldLayoutId id="2147483692" r:id="rId4"/>
    <p:sldLayoutId id="2147483693" r:id="rId5"/>
    <p:sldLayoutId id="2147483701" r:id="rId6"/>
  </p:sldLayoutIdLst>
  <p:txStyles>
    <p:titleStyle>
      <a:lvl1pPr algn="ctr" defTabSz="914288" rtl="0" eaLnBrk="1" latinLnBrk="0" hangingPunct="1">
        <a:spcBef>
          <a:spcPct val="0"/>
        </a:spcBef>
        <a:buNone/>
        <a:defRPr sz="444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8" indent="-342858" algn="l" defTabSz="914288" rtl="0" eaLnBrk="1" latinLnBrk="0" hangingPunct="1">
        <a:spcBef>
          <a:spcPct val="20000"/>
        </a:spcBef>
        <a:buFont typeface="Arial" pitchFamily="34" charset="0"/>
        <a:buChar char="•"/>
        <a:defRPr sz="317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8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812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9" indent="-228572" algn="l" defTabSz="914288" rtl="0" eaLnBrk="1" latinLnBrk="0" hangingPunct="1">
        <a:spcBef>
          <a:spcPct val="20000"/>
        </a:spcBef>
        <a:buFont typeface="Arial" pitchFamily="34" charset="0"/>
        <a:buChar char="•"/>
        <a:defRPr sz="2358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2" indent="-228572" algn="l" defTabSz="914288" rtl="0" eaLnBrk="1" latinLnBrk="0" hangingPunct="1">
        <a:spcBef>
          <a:spcPct val="20000"/>
        </a:spcBef>
        <a:buFont typeface="Arial" pitchFamily="34" charset="0"/>
        <a:buChar char="–"/>
        <a:defRPr sz="199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7" indent="-228572" algn="l" defTabSz="914288" rtl="0" eaLnBrk="1" latinLnBrk="0" hangingPunct="1">
        <a:spcBef>
          <a:spcPct val="20000"/>
        </a:spcBef>
        <a:buFont typeface="Arial" pitchFamily="34" charset="0"/>
        <a:buChar char="»"/>
        <a:defRPr sz="199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90" indent="-228572" algn="l" defTabSz="914288" rtl="0" eaLnBrk="1" latinLnBrk="0" hangingPunct="1">
        <a:spcBef>
          <a:spcPct val="20000"/>
        </a:spcBef>
        <a:buFont typeface="Arial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4" indent="-228572" algn="l" defTabSz="914288" rtl="0" eaLnBrk="1" latinLnBrk="0" hangingPunct="1">
        <a:spcBef>
          <a:spcPct val="20000"/>
        </a:spcBef>
        <a:buFont typeface="Arial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8" indent="-228572" algn="l" defTabSz="914288" rtl="0" eaLnBrk="1" latinLnBrk="0" hangingPunct="1">
        <a:spcBef>
          <a:spcPct val="20000"/>
        </a:spcBef>
        <a:buFont typeface="Arial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21" indent="-228572" algn="l" defTabSz="914288" rtl="0" eaLnBrk="1" latinLnBrk="0" hangingPunct="1">
        <a:spcBef>
          <a:spcPct val="20000"/>
        </a:spcBef>
        <a:buFont typeface="Arial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1pPr>
      <a:lvl2pPr marL="457143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1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5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8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6pPr>
      <a:lvl7pPr marL="2742862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6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9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7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0" y="-2"/>
            <a:ext cx="11612160" cy="130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288" fontAlgn="auto">
              <a:spcBef>
                <a:spcPts val="0"/>
              </a:spcBef>
              <a:spcAft>
                <a:spcPts val="0"/>
              </a:spcAft>
            </a:pPr>
            <a:endParaRPr lang="de-DE" sz="1814" b="0">
              <a:solidFill>
                <a:prstClr val="white"/>
              </a:solidFill>
            </a:endParaRPr>
          </a:p>
        </p:txBody>
      </p:sp>
      <p:pic>
        <p:nvPicPr>
          <p:cNvPr id="8" name="Inhaltsplatzhalter 5" descr="Label_RUB_WEISS-BLAU_srgb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028723" y="0"/>
            <a:ext cx="870803" cy="653034"/>
          </a:xfrm>
          <a:prstGeom prst="rect">
            <a:avLst/>
          </a:prstGeom>
        </p:spPr>
      </p:pic>
      <p:pic>
        <p:nvPicPr>
          <p:cNvPr id="10" name="Grafik 9" descr="Wortmarke_BLAU_srgb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87792" y="207964"/>
            <a:ext cx="2089928" cy="102447"/>
          </a:xfrm>
          <a:prstGeom prst="rect">
            <a:avLst/>
          </a:prstGeom>
        </p:spPr>
      </p:pic>
      <p:sp>
        <p:nvSpPr>
          <p:cNvPr id="23" name="Textfeld 22"/>
          <p:cNvSpPr txBox="1"/>
          <p:nvPr/>
        </p:nvSpPr>
        <p:spPr>
          <a:xfrm>
            <a:off x="11120569" y="6474301"/>
            <a:ext cx="443521" cy="1395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914288" fontAlgn="auto">
              <a:spcBef>
                <a:spcPts val="0"/>
              </a:spcBef>
              <a:spcAft>
                <a:spcPts val="0"/>
              </a:spcAft>
            </a:pPr>
            <a:fld id="{9CF035EB-F284-40BB-A304-AA520D83863F}" type="slidenum">
              <a:rPr lang="de-DE" sz="907" b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pPr algn="r" defTabSz="914288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de-DE" sz="907" b="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18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7" r:id="rId2"/>
    <p:sldLayoutId id="2147483698" r:id="rId3"/>
    <p:sldLayoutId id="2147483699" r:id="rId4"/>
    <p:sldLayoutId id="2147483700" r:id="rId5"/>
  </p:sldLayoutIdLst>
  <p:txStyles>
    <p:titleStyle>
      <a:lvl1pPr algn="ctr" defTabSz="914288" rtl="0" eaLnBrk="1" latinLnBrk="0" hangingPunct="1">
        <a:spcBef>
          <a:spcPct val="0"/>
        </a:spcBef>
        <a:buNone/>
        <a:defRPr sz="444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8" indent="-342858" algn="l" defTabSz="914288" rtl="0" eaLnBrk="1" latinLnBrk="0" hangingPunct="1">
        <a:spcBef>
          <a:spcPct val="20000"/>
        </a:spcBef>
        <a:buFont typeface="Arial" pitchFamily="34" charset="0"/>
        <a:buChar char="•"/>
        <a:defRPr sz="317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8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812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9" indent="-228572" algn="l" defTabSz="914288" rtl="0" eaLnBrk="1" latinLnBrk="0" hangingPunct="1">
        <a:spcBef>
          <a:spcPct val="20000"/>
        </a:spcBef>
        <a:buFont typeface="Arial" pitchFamily="34" charset="0"/>
        <a:buChar char="•"/>
        <a:defRPr sz="2358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2" indent="-228572" algn="l" defTabSz="914288" rtl="0" eaLnBrk="1" latinLnBrk="0" hangingPunct="1">
        <a:spcBef>
          <a:spcPct val="20000"/>
        </a:spcBef>
        <a:buFont typeface="Arial" pitchFamily="34" charset="0"/>
        <a:buChar char="–"/>
        <a:defRPr sz="199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7" indent="-228572" algn="l" defTabSz="914288" rtl="0" eaLnBrk="1" latinLnBrk="0" hangingPunct="1">
        <a:spcBef>
          <a:spcPct val="20000"/>
        </a:spcBef>
        <a:buFont typeface="Arial" pitchFamily="34" charset="0"/>
        <a:buChar char="»"/>
        <a:defRPr sz="199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90" indent="-228572" algn="l" defTabSz="914288" rtl="0" eaLnBrk="1" latinLnBrk="0" hangingPunct="1">
        <a:spcBef>
          <a:spcPct val="20000"/>
        </a:spcBef>
        <a:buFont typeface="Arial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4" indent="-228572" algn="l" defTabSz="914288" rtl="0" eaLnBrk="1" latinLnBrk="0" hangingPunct="1">
        <a:spcBef>
          <a:spcPct val="20000"/>
        </a:spcBef>
        <a:buFont typeface="Arial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8" indent="-228572" algn="l" defTabSz="914288" rtl="0" eaLnBrk="1" latinLnBrk="0" hangingPunct="1">
        <a:spcBef>
          <a:spcPct val="20000"/>
        </a:spcBef>
        <a:buFont typeface="Arial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21" indent="-228572" algn="l" defTabSz="914288" rtl="0" eaLnBrk="1" latinLnBrk="0" hangingPunct="1">
        <a:spcBef>
          <a:spcPct val="20000"/>
        </a:spcBef>
        <a:buFont typeface="Arial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1pPr>
      <a:lvl2pPr marL="457143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1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5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8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6pPr>
      <a:lvl7pPr marL="2742862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6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9" algn="l" defTabSz="914288" rtl="0" eaLnBrk="1" latinLnBrk="0" hangingPunct="1">
        <a:defRPr sz="18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847740" y="1216344"/>
            <a:ext cx="8496520" cy="1470025"/>
          </a:xfrm>
        </p:spPr>
        <p:txBody>
          <a:bodyPr/>
          <a:lstStyle/>
          <a:p>
            <a:pPr eaLnBrk="1" hangingPunct="1"/>
            <a:r>
              <a:rPr lang="en-US" dirty="0"/>
              <a:t>Site-specific hydration and dehydration of San Carlos olivine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205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38400" y="3505200"/>
            <a:ext cx="7315200" cy="2667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b="1" dirty="0">
                <a:solidFill>
                  <a:schemeClr val="tx1"/>
                </a:solidFill>
              </a:rPr>
              <a:t>Elizabeth Ferriss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</a:rPr>
              <a:t>Associate research </a:t>
            </a:r>
            <a:r>
              <a:rPr lang="en-US" sz="2400" dirty="0" smtClean="0">
                <a:solidFill>
                  <a:schemeClr val="tx1"/>
                </a:solidFill>
              </a:rPr>
              <a:t>scientist</a:t>
            </a:r>
            <a:br>
              <a:rPr lang="en-US" sz="2400" dirty="0" smtClean="0">
                <a:solidFill>
                  <a:schemeClr val="tx1"/>
                </a:solidFill>
              </a:rPr>
            </a:br>
            <a:r>
              <a:rPr lang="en-US" sz="2400" dirty="0" smtClean="0">
                <a:solidFill>
                  <a:schemeClr val="tx1"/>
                </a:solidFill>
              </a:rPr>
              <a:t> LDEO, </a:t>
            </a:r>
            <a:r>
              <a:rPr lang="en-US" sz="2400" dirty="0">
                <a:solidFill>
                  <a:schemeClr val="tx1"/>
                </a:solidFill>
              </a:rPr>
              <a:t>Columbia University</a:t>
            </a:r>
          </a:p>
          <a:p>
            <a:pPr eaLnBrk="1" hangingPunct="1">
              <a:lnSpc>
                <a:spcPct val="90000"/>
              </a:lnSpc>
            </a:pPr>
            <a:endParaRPr lang="en-US" sz="2400" dirty="0">
              <a:solidFill>
                <a:schemeClr val="hlink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</a:rPr>
              <a:t>AGU, 2016</a:t>
            </a:r>
            <a:endParaRPr lang="en-US" sz="240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</a:pP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6" name="Picture 5" descr="LamontLogo_vector.eps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5970573"/>
            <a:ext cx="4648200" cy="584577"/>
          </a:xfrm>
          <a:prstGeom prst="rect">
            <a:avLst/>
          </a:prstGeom>
        </p:spPr>
      </p:pic>
      <p:pic>
        <p:nvPicPr>
          <p:cNvPr id="418818" name="Picture 2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25200" y="5785185"/>
            <a:ext cx="949632" cy="955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765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diffusion in olivine starts out </a:t>
            </a:r>
            <a:r>
              <a:rPr lang="en-US" b="1" i="1" dirty="0" smtClean="0"/>
              <a:t>fast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710" t="13469" r="14977" b="12452"/>
          <a:stretch/>
        </p:blipFill>
        <p:spPr>
          <a:xfrm>
            <a:off x="762000" y="1421340"/>
            <a:ext cx="8416490" cy="536703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178490" y="5772713"/>
            <a:ext cx="282977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dirty="0" smtClean="0"/>
              <a:t>Mackwell &amp; Kohlstedt 1990; Kohlstedt &amp; Mackwell 1998 </a:t>
            </a:r>
            <a:endParaRPr lang="en-US" sz="2000" b="0" dirty="0"/>
          </a:p>
        </p:txBody>
      </p:sp>
      <p:sp>
        <p:nvSpPr>
          <p:cNvPr id="7" name="TextBox 6"/>
          <p:cNvSpPr txBox="1"/>
          <p:nvPr/>
        </p:nvSpPr>
        <p:spPr>
          <a:xfrm>
            <a:off x="9178490" y="2071681"/>
            <a:ext cx="27087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/>
              <a:t>Initially-dry </a:t>
            </a:r>
            <a:br>
              <a:rPr lang="en-US" sz="2400" b="0" dirty="0" smtClean="0"/>
            </a:br>
            <a:r>
              <a:rPr lang="en-US" sz="2400" b="0" dirty="0" smtClean="0"/>
              <a:t>San </a:t>
            </a:r>
            <a:r>
              <a:rPr lang="en-US" sz="2400" b="0" dirty="0"/>
              <a:t>Carlos </a:t>
            </a:r>
            <a:r>
              <a:rPr lang="en-US" sz="2400" b="0" dirty="0" smtClean="0"/>
              <a:t>olivine</a:t>
            </a:r>
          </a:p>
          <a:p>
            <a:r>
              <a:rPr lang="en-US" sz="2400" b="0" dirty="0" smtClean="0"/>
              <a:t>hydrated 1 hour</a:t>
            </a:r>
          </a:p>
          <a:p>
            <a:r>
              <a:rPr lang="en-US" sz="2400" b="0" dirty="0" smtClean="0"/>
              <a:t>900</a:t>
            </a:r>
            <a:r>
              <a:rPr lang="en-US" sz="2400" dirty="0" smtClean="0"/>
              <a:t>°</a:t>
            </a:r>
            <a:r>
              <a:rPr lang="en-US" sz="2400" b="0" dirty="0" smtClean="0"/>
              <a:t>C </a:t>
            </a:r>
          </a:p>
          <a:p>
            <a:r>
              <a:rPr lang="en-US" sz="2400" b="0" dirty="0" smtClean="0"/>
              <a:t>Fe-FeO</a:t>
            </a:r>
          </a:p>
          <a:p>
            <a:r>
              <a:rPr lang="en-US" sz="2400" b="0" dirty="0" smtClean="0"/>
              <a:t>300 MPa</a:t>
            </a:r>
          </a:p>
        </p:txBody>
      </p:sp>
      <p:sp>
        <p:nvSpPr>
          <p:cNvPr id="3" name="TextBox 2"/>
          <p:cNvSpPr txBox="1"/>
          <p:nvPr/>
        </p:nvSpPr>
        <p:spPr>
          <a:xfrm rot="16200000">
            <a:off x="-1631602" y="3231802"/>
            <a:ext cx="4648200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400" b="0" dirty="0" smtClean="0">
              <a:solidFill>
                <a:schemeClr val="tx2"/>
              </a:solidFill>
            </a:endParaRPr>
          </a:p>
          <a:p>
            <a:r>
              <a:rPr lang="en-US" sz="2400" b="0" dirty="0" smtClean="0">
                <a:solidFill>
                  <a:schemeClr val="tx2"/>
                </a:solidFill>
              </a:rPr>
              <a:t>Measure of water concentration</a:t>
            </a:r>
            <a:br>
              <a:rPr lang="en-US" sz="2400" b="0" dirty="0" smtClean="0">
                <a:solidFill>
                  <a:schemeClr val="tx2"/>
                </a:solidFill>
              </a:rPr>
            </a:br>
            <a:r>
              <a:rPr lang="en-US" sz="2400" b="0" dirty="0" smtClean="0">
                <a:solidFill>
                  <a:schemeClr val="tx2"/>
                </a:solidFill>
              </a:rPr>
              <a:t>based on FTIR peak area</a:t>
            </a:r>
            <a:endParaRPr lang="en-US" sz="2400" b="0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64102" y="3103295"/>
            <a:ext cx="152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Fast direction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521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Hydrated San Carlos olivine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10" y="1600200"/>
            <a:ext cx="10560580" cy="4525963"/>
          </a:xfrm>
        </p:spPr>
      </p:pic>
      <p:sp>
        <p:nvSpPr>
          <p:cNvPr id="5" name="TextBox 4"/>
          <p:cNvSpPr txBox="1"/>
          <p:nvPr/>
        </p:nvSpPr>
        <p:spPr>
          <a:xfrm rot="16200000">
            <a:off x="-483291" y="3388670"/>
            <a:ext cx="342900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tx2"/>
                </a:solidFill>
              </a:rPr>
              <a:t>Total FTIR peak area</a:t>
            </a:r>
            <a:endParaRPr lang="en-US" sz="2400" b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736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2010"/>
            <a:ext cx="4648200" cy="1096780"/>
          </a:xfrm>
        </p:spPr>
        <p:txBody>
          <a:bodyPr/>
          <a:lstStyle/>
          <a:p>
            <a:r>
              <a:rPr lang="en-US" sz="3200" dirty="0" smtClean="0"/>
              <a:t>Oriented San Carlos olivine block hydrated </a:t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>FTIR spectrum </a:t>
            </a:r>
            <a:br>
              <a:rPr lang="en-US" sz="3200" dirty="0" smtClean="0"/>
            </a:br>
            <a:r>
              <a:rPr lang="en-US" sz="3200" dirty="0" smtClean="0"/>
              <a:t>polarized with E || [100]</a:t>
            </a:r>
            <a:endParaRPr lang="en-US" sz="32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228600"/>
            <a:ext cx="6400800" cy="6400800"/>
          </a:xfrm>
        </p:spPr>
      </p:pic>
    </p:spTree>
    <p:extLst>
      <p:ext uri="{BB962C8B-B14F-4D97-AF65-F5344CB8AC3E}">
        <p14:creationId xmlns:p14="http://schemas.microsoft.com/office/powerpoint/2010/main" val="2354174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2010"/>
            <a:ext cx="4648200" cy="1096780"/>
          </a:xfrm>
        </p:spPr>
        <p:txBody>
          <a:bodyPr/>
          <a:lstStyle/>
          <a:p>
            <a:r>
              <a:rPr lang="en-US" sz="3200" dirty="0" smtClean="0"/>
              <a:t>Oriented San Carlos olivine block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FTIR spectrum </a:t>
            </a:r>
            <a:br>
              <a:rPr lang="en-US" sz="3200" dirty="0" smtClean="0"/>
            </a:br>
            <a:r>
              <a:rPr lang="en-US" sz="3200" dirty="0" smtClean="0"/>
              <a:t>polarized with E || [100]</a:t>
            </a:r>
            <a:endParaRPr lang="en-US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228600"/>
            <a:ext cx="6400800" cy="6400800"/>
          </a:xfrm>
        </p:spPr>
      </p:pic>
    </p:spTree>
    <p:extLst>
      <p:ext uri="{BB962C8B-B14F-4D97-AF65-F5344CB8AC3E}">
        <p14:creationId xmlns:p14="http://schemas.microsoft.com/office/powerpoint/2010/main" val="346129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2010"/>
            <a:ext cx="4648200" cy="1096780"/>
          </a:xfrm>
        </p:spPr>
        <p:txBody>
          <a:bodyPr/>
          <a:lstStyle/>
          <a:p>
            <a:r>
              <a:rPr lang="en-US" sz="3200" dirty="0" smtClean="0"/>
              <a:t>Oriented San Carlos olivine block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FTIR spectrum </a:t>
            </a:r>
            <a:br>
              <a:rPr lang="en-US" sz="3200" dirty="0" smtClean="0"/>
            </a:br>
            <a:r>
              <a:rPr lang="en-US" sz="3200" dirty="0" smtClean="0"/>
              <a:t>polarized with E || [100]</a:t>
            </a:r>
            <a:endParaRPr lang="en-US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228600"/>
            <a:ext cx="6400800" cy="6400800"/>
          </a:xfrm>
        </p:spPr>
      </p:pic>
    </p:spTree>
    <p:extLst>
      <p:ext uri="{BB962C8B-B14F-4D97-AF65-F5344CB8AC3E}">
        <p14:creationId xmlns:p14="http://schemas.microsoft.com/office/powerpoint/2010/main" val="240354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1" y="1447800"/>
            <a:ext cx="9372600" cy="4016828"/>
          </a:xfrm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8686800" y="1676400"/>
            <a:ext cx="3257861" cy="3221789"/>
            <a:chOff x="8686800" y="3479390"/>
            <a:chExt cx="3276600" cy="3276600"/>
          </a:xfrm>
        </p:grpSpPr>
        <p:pic>
          <p:nvPicPr>
            <p:cNvPr id="5" name="Content Placeholder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686800" y="3479390"/>
              <a:ext cx="3276600" cy="3276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7" name="Straight Arrow Connector 6"/>
            <p:cNvCxnSpPr/>
            <p:nvPr/>
          </p:nvCxnSpPr>
          <p:spPr bwMode="auto">
            <a:xfrm flipH="1">
              <a:off x="10820400" y="4812890"/>
              <a:ext cx="914400" cy="609600"/>
            </a:xfrm>
            <a:prstGeom prst="straightConnector1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680246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14400" y="6457890"/>
            <a:ext cx="1127760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l"/>
            <a:r>
              <a:rPr lang="en-US" sz="2000" b="0" dirty="0" smtClean="0">
                <a:solidFill>
                  <a:schemeClr val="tx2"/>
                </a:solidFill>
              </a:rPr>
              <a:t>Kohlstedt &amp; Mackwell, 1998, Demouchy &amp; Mackwell 2003 and 2006, </a:t>
            </a:r>
            <a:r>
              <a:rPr lang="en-US" sz="2000" b="0" dirty="0" err="1" smtClean="0">
                <a:solidFill>
                  <a:schemeClr val="tx2"/>
                </a:solidFill>
              </a:rPr>
              <a:t>Padrón-Navarta</a:t>
            </a:r>
            <a:r>
              <a:rPr lang="en-US" sz="2000" b="0" dirty="0" smtClean="0">
                <a:solidFill>
                  <a:schemeClr val="tx2"/>
                </a:solidFill>
              </a:rPr>
              <a:t> </a:t>
            </a:r>
            <a:r>
              <a:rPr lang="en-US" sz="2000" b="0" dirty="0">
                <a:solidFill>
                  <a:schemeClr val="tx2"/>
                </a:solidFill>
              </a:rPr>
              <a:t>et al., 2014</a:t>
            </a:r>
          </a:p>
        </p:txBody>
      </p:sp>
      <p:cxnSp>
        <p:nvCxnSpPr>
          <p:cNvPr id="7" name="Straight Arrow Connector 6"/>
          <p:cNvCxnSpPr/>
          <p:nvPr/>
        </p:nvCxnSpPr>
        <p:spPr bwMode="auto">
          <a:xfrm>
            <a:off x="-914400" y="914400"/>
            <a:ext cx="914400" cy="914400"/>
          </a:xfrm>
          <a:prstGeom prst="straightConnector1">
            <a:avLst/>
          </a:prstGeom>
          <a:noFill/>
          <a:ln>
            <a:noFill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667"/>
          <a:stretch/>
        </p:blipFill>
        <p:spPr>
          <a:xfrm>
            <a:off x="-152400" y="228600"/>
            <a:ext cx="11601335" cy="607689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8153400" y="1828800"/>
            <a:ext cx="762000" cy="609600"/>
          </a:xfrm>
          <a:prstGeom prst="rect">
            <a:avLst/>
          </a:prstGeom>
          <a:noFill/>
          <a:ln w="5715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3" name="Straight Connector 12"/>
          <p:cNvCxnSpPr/>
          <p:nvPr/>
        </p:nvCxnSpPr>
        <p:spPr bwMode="auto">
          <a:xfrm>
            <a:off x="8534400" y="2438400"/>
            <a:ext cx="0" cy="1143000"/>
          </a:xfrm>
          <a:prstGeom prst="line">
            <a:avLst/>
          </a:prstGeom>
          <a:noFill/>
          <a:ln w="57150" cap="flat" cmpd="sng" algn="ctr">
            <a:solidFill>
              <a:srgbClr val="FFC000"/>
            </a:solidFill>
            <a:prstDash val="solid"/>
            <a:round/>
            <a:headEnd type="arrow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TextBox 15"/>
          <p:cNvSpPr txBox="1"/>
          <p:nvPr/>
        </p:nvSpPr>
        <p:spPr>
          <a:xfrm>
            <a:off x="8763000" y="2655957"/>
            <a:ext cx="138211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2000" b="0" dirty="0" smtClean="0">
                <a:solidFill>
                  <a:srgbClr val="FF6600"/>
                </a:solidFill>
              </a:rPr>
              <a:t>The same  [Ti] peak</a:t>
            </a:r>
            <a:endParaRPr lang="en-US" sz="2000" b="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41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Hydration</a:t>
            </a:r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096" y="2367789"/>
            <a:ext cx="4040188" cy="3030141"/>
          </a:xfrm>
        </p:spPr>
      </p:pic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Dehydration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896" y="4608544"/>
            <a:ext cx="2237304" cy="2237304"/>
          </a:xfrm>
        </p:spPr>
      </p:pic>
      <p:cxnSp>
        <p:nvCxnSpPr>
          <p:cNvPr id="17" name="Straight Arrow Connector 16"/>
          <p:cNvCxnSpPr/>
          <p:nvPr/>
        </p:nvCxnSpPr>
        <p:spPr bwMode="auto">
          <a:xfrm flipH="1" flipV="1">
            <a:off x="2514600" y="4267200"/>
            <a:ext cx="1143000" cy="609600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025" y="2292351"/>
            <a:ext cx="4140772" cy="310557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179096" y="5473368"/>
            <a:ext cx="17519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smtClean="0"/>
              <a:t>Piston cylinder apparatus</a:t>
            </a:r>
            <a:br>
              <a:rPr lang="en-US" b="0" dirty="0" smtClean="0"/>
            </a:br>
            <a:endParaRPr lang="en-US" b="0" dirty="0"/>
          </a:p>
        </p:txBody>
      </p:sp>
      <p:sp>
        <p:nvSpPr>
          <p:cNvPr id="21" name="TextBox 20"/>
          <p:cNvSpPr txBox="1"/>
          <p:nvPr/>
        </p:nvSpPr>
        <p:spPr>
          <a:xfrm>
            <a:off x="6248400" y="5486400"/>
            <a:ext cx="396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smtClean="0"/>
              <a:t>Gas mixing furnace</a:t>
            </a:r>
            <a:br>
              <a:rPr lang="en-US" b="0" dirty="0" smtClean="0"/>
            </a:br>
            <a:r>
              <a:rPr lang="en-US" b="0" dirty="0" smtClean="0"/>
              <a:t>CO/CO</a:t>
            </a:r>
            <a:r>
              <a:rPr lang="en-US" b="0" baseline="-25000" dirty="0" smtClean="0"/>
              <a:t>2</a:t>
            </a:r>
            <a:r>
              <a:rPr lang="en-US" b="0" dirty="0" smtClean="0"/>
              <a:t> set near Ni-NiO, 1 </a:t>
            </a:r>
            <a:r>
              <a:rPr lang="en-US" b="0" dirty="0" err="1" smtClean="0"/>
              <a:t>atm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02293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Measuring diffusion by FTIR</a:t>
            </a:r>
            <a:br>
              <a:rPr lang="en-US" dirty="0" smtClean="0"/>
            </a:br>
            <a:r>
              <a:rPr lang="en-US" dirty="0" smtClean="0"/>
              <a:t> in a block </a:t>
            </a:r>
            <a:r>
              <a:rPr lang="en-US" dirty="0" smtClean="0">
                <a:solidFill>
                  <a:srgbClr val="FF0000"/>
                </a:solidFill>
              </a:rPr>
              <a:t>without cutting</a:t>
            </a:r>
            <a:r>
              <a:rPr lang="en-US" dirty="0" smtClean="0"/>
              <a:t> the sample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553200" y="2743200"/>
            <a:ext cx="1981200" cy="0"/>
          </a:xfrm>
          <a:prstGeom prst="line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/>
        </p:nvCxnSpPr>
        <p:spPr bwMode="auto">
          <a:xfrm>
            <a:off x="7543800" y="1981200"/>
            <a:ext cx="0" cy="1447800"/>
          </a:xfrm>
          <a:prstGeom prst="line">
            <a:avLst/>
          </a:prstGeom>
          <a:noFill/>
          <a:ln w="57150" cap="flat" cmpd="sng" algn="ctr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" name="WB_Movie1_mov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2796381" y="1765887"/>
            <a:ext cx="6599238" cy="4949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067800" y="6377196"/>
            <a:ext cx="289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0" dirty="0"/>
              <a:t>Ferriss et al., 2015</a:t>
            </a:r>
          </a:p>
        </p:txBody>
      </p:sp>
    </p:spTree>
    <p:extLst>
      <p:ext uri="{BB962C8B-B14F-4D97-AF65-F5344CB8AC3E}">
        <p14:creationId xmlns:p14="http://schemas.microsoft.com/office/powerpoint/2010/main" val="3144899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304800"/>
            <a:ext cx="9532144" cy="6354763"/>
          </a:xfrm>
        </p:spPr>
      </p:pic>
    </p:spTree>
    <p:extLst>
      <p:ext uri="{BB962C8B-B14F-4D97-AF65-F5344CB8AC3E}">
        <p14:creationId xmlns:p14="http://schemas.microsoft.com/office/powerpoint/2010/main" val="1573929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ldeo.columbia.edu/%7Eferriss/volcanoClo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1" y="2407594"/>
            <a:ext cx="4380363" cy="417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013679" y="177485"/>
            <a:ext cx="8229600" cy="1143000"/>
          </a:xfrm>
        </p:spPr>
        <p:txBody>
          <a:bodyPr/>
          <a:lstStyle/>
          <a:p>
            <a:r>
              <a:rPr lang="en-US" sz="3600" dirty="0" smtClean="0"/>
              <a:t>A few applications of </a:t>
            </a:r>
            <a:br>
              <a:rPr lang="en-US" sz="3600" dirty="0" smtClean="0"/>
            </a:br>
            <a:r>
              <a:rPr lang="en-US" sz="3600" dirty="0" smtClean="0"/>
              <a:t>water diffusivity in olivine</a:t>
            </a:r>
            <a:endParaRPr lang="en-US" sz="36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219200" y="5715000"/>
            <a:ext cx="4040188" cy="6397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Understanding and quantifying the deep Earth water cycle, mantle rheology, </a:t>
            </a:r>
            <a:r>
              <a:rPr lang="en-US" dirty="0" err="1" smtClean="0"/>
              <a:t>magnetotellurics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Reassurance that water did not leak in or out </a:t>
            </a:r>
            <a:r>
              <a:rPr lang="en-US" dirty="0" smtClean="0"/>
              <a:t>of </a:t>
            </a:r>
            <a:r>
              <a:rPr lang="en-US" dirty="0" smtClean="0"/>
              <a:t>your melt inclusions or xenoliths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169026" y="1828800"/>
            <a:ext cx="4041775" cy="6397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Geospeedometry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5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762000"/>
            <a:ext cx="8153400" cy="5435601"/>
          </a:xfrm>
        </p:spPr>
      </p:pic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7924800" y="1185606"/>
            <a:ext cx="4267200" cy="4029587"/>
            <a:chOff x="8686800" y="3479390"/>
            <a:chExt cx="3276600" cy="3276600"/>
          </a:xfrm>
        </p:grpSpPr>
        <p:pic>
          <p:nvPicPr>
            <p:cNvPr id="6" name="Content Placeholder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686800" y="3479390"/>
              <a:ext cx="3276600" cy="3276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7" name="Straight Arrow Connector 6"/>
            <p:cNvCxnSpPr/>
            <p:nvPr/>
          </p:nvCxnSpPr>
          <p:spPr bwMode="auto">
            <a:xfrm flipH="1">
              <a:off x="10820400" y="4812890"/>
              <a:ext cx="914400" cy="609600"/>
            </a:xfrm>
            <a:prstGeom prst="straightConnector1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58834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36862"/>
            <a:ext cx="9753600" cy="6502400"/>
          </a:xfrm>
        </p:spPr>
      </p:pic>
    </p:spTree>
    <p:extLst>
      <p:ext uri="{BB962C8B-B14F-4D97-AF65-F5344CB8AC3E}">
        <p14:creationId xmlns:p14="http://schemas.microsoft.com/office/powerpoint/2010/main" val="8132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269641"/>
            <a:ext cx="9583945" cy="6389297"/>
          </a:xfrm>
        </p:spPr>
      </p:pic>
    </p:spTree>
    <p:extLst>
      <p:ext uri="{BB962C8B-B14F-4D97-AF65-F5344CB8AC3E}">
        <p14:creationId xmlns:p14="http://schemas.microsoft.com/office/powerpoint/2010/main" val="97125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41" r="5745" b="4034"/>
          <a:stretch/>
        </p:blipFill>
        <p:spPr>
          <a:xfrm>
            <a:off x="1203158" y="152400"/>
            <a:ext cx="9769642" cy="6629400"/>
          </a:xfrm>
        </p:spPr>
      </p:pic>
      <p:cxnSp>
        <p:nvCxnSpPr>
          <p:cNvPr id="6" name="Straight Arrow Connector 5"/>
          <p:cNvCxnSpPr/>
          <p:nvPr/>
        </p:nvCxnSpPr>
        <p:spPr bwMode="auto">
          <a:xfrm>
            <a:off x="3733800" y="4267200"/>
            <a:ext cx="762000" cy="533400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686311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00200"/>
            <a:ext cx="9499599" cy="4071256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8763000" y="1905000"/>
            <a:ext cx="3276600" cy="3276600"/>
            <a:chOff x="8763000" y="1905000"/>
            <a:chExt cx="3276600" cy="3276600"/>
          </a:xfrm>
        </p:grpSpPr>
        <p:pic>
          <p:nvPicPr>
            <p:cNvPr id="5" name="Content Placeholder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763000" y="1905000"/>
              <a:ext cx="3276600" cy="3276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7" name="Straight Arrow Connector 6"/>
            <p:cNvCxnSpPr/>
            <p:nvPr/>
          </p:nvCxnSpPr>
          <p:spPr bwMode="auto">
            <a:xfrm flipH="1">
              <a:off x="9906000" y="2769010"/>
              <a:ext cx="38100" cy="1219200"/>
            </a:xfrm>
            <a:prstGeom prst="straightConnector1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77298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8610600" cy="5740401"/>
          </a:xfrm>
        </p:spPr>
      </p:pic>
      <p:grpSp>
        <p:nvGrpSpPr>
          <p:cNvPr id="5" name="Group 4"/>
          <p:cNvGrpSpPr/>
          <p:nvPr/>
        </p:nvGrpSpPr>
        <p:grpSpPr>
          <a:xfrm>
            <a:off x="8763000" y="1905000"/>
            <a:ext cx="3276600" cy="3276600"/>
            <a:chOff x="8763000" y="1905000"/>
            <a:chExt cx="3276600" cy="3276600"/>
          </a:xfrm>
        </p:grpSpPr>
        <p:pic>
          <p:nvPicPr>
            <p:cNvPr id="7" name="Content Placeholder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763000" y="1905000"/>
              <a:ext cx="3276600" cy="3276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8" name="Straight Arrow Connector 7"/>
            <p:cNvCxnSpPr/>
            <p:nvPr/>
          </p:nvCxnSpPr>
          <p:spPr bwMode="auto">
            <a:xfrm flipH="1">
              <a:off x="9906000" y="2769010"/>
              <a:ext cx="38100" cy="1219200"/>
            </a:xfrm>
            <a:prstGeom prst="straightConnector1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" name="Rectangle 1"/>
          <p:cNvSpPr/>
          <p:nvPr/>
        </p:nvSpPr>
        <p:spPr bwMode="auto">
          <a:xfrm>
            <a:off x="3962400" y="1371600"/>
            <a:ext cx="1752600" cy="762000"/>
          </a:xfrm>
          <a:prstGeom prst="rect">
            <a:avLst/>
          </a:prstGeom>
          <a:solidFill>
            <a:schemeClr val="bg1"/>
          </a:solidFill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324600" y="1524000"/>
            <a:ext cx="1752600" cy="762000"/>
          </a:xfrm>
          <a:prstGeom prst="rect">
            <a:avLst/>
          </a:prstGeom>
          <a:solidFill>
            <a:schemeClr val="bg1"/>
          </a:solidFill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319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921"/>
          <a:stretch/>
        </p:blipFill>
        <p:spPr>
          <a:xfrm>
            <a:off x="457200" y="381000"/>
            <a:ext cx="11506200" cy="6088363"/>
          </a:xfrm>
        </p:spPr>
      </p:pic>
    </p:spTree>
    <p:extLst>
      <p:ext uri="{BB962C8B-B14F-4D97-AF65-F5344CB8AC3E}">
        <p14:creationId xmlns:p14="http://schemas.microsoft.com/office/powerpoint/2010/main" val="244768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Hydrated San Carlos olivine initial areas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10" y="1600200"/>
            <a:ext cx="10560580" cy="4525963"/>
          </a:xfrm>
        </p:spPr>
      </p:pic>
      <p:sp>
        <p:nvSpPr>
          <p:cNvPr id="5" name="TextBox 4"/>
          <p:cNvSpPr txBox="1"/>
          <p:nvPr/>
        </p:nvSpPr>
        <p:spPr>
          <a:xfrm rot="16200000">
            <a:off x="-483291" y="3388670"/>
            <a:ext cx="342900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tx2"/>
                </a:solidFill>
              </a:rPr>
              <a:t>Total FTIR peak area</a:t>
            </a:r>
            <a:endParaRPr lang="en-US" sz="2400" b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216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772849" y="1371600"/>
            <a:ext cx="10885750" cy="5291559"/>
            <a:chOff x="152400" y="1771750"/>
            <a:chExt cx="10027090" cy="4815209"/>
          </a:xfrm>
        </p:grpSpPr>
        <p:pic>
          <p:nvPicPr>
            <p:cNvPr id="11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1" r="5704"/>
            <a:stretch/>
          </p:blipFill>
          <p:spPr bwMode="auto">
            <a:xfrm>
              <a:off x="152400" y="1771750"/>
              <a:ext cx="10027090" cy="4815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7231536" y="2581878"/>
              <a:ext cx="2354934" cy="1764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FF0000"/>
                  </a:solidFill>
                </a:rPr>
                <a:t>(Fast direction)</a:t>
              </a:r>
              <a:br>
                <a:rPr lang="en-US" sz="2400" dirty="0" smtClean="0">
                  <a:solidFill>
                    <a:srgbClr val="FF0000"/>
                  </a:solidFill>
                </a:rPr>
              </a:br>
              <a:r>
                <a:rPr lang="en-US" sz="2400" dirty="0" smtClean="0">
                  <a:solidFill>
                    <a:srgbClr val="FF0000"/>
                  </a:solidFill>
                </a:rPr>
                <a:t/>
              </a:r>
              <a:br>
                <a:rPr lang="en-US" sz="2400" dirty="0" smtClean="0">
                  <a:solidFill>
                    <a:srgbClr val="FF0000"/>
                  </a:solidFill>
                </a:rPr>
              </a:br>
              <a:r>
                <a:rPr lang="en-US" sz="2400" b="0" dirty="0" smtClean="0">
                  <a:solidFill>
                    <a:srgbClr val="FF0000"/>
                  </a:solidFill>
                </a:rPr>
                <a:t>relatively</a:t>
              </a:r>
              <a:br>
                <a:rPr lang="en-US" sz="2400" b="0" dirty="0" smtClean="0">
                  <a:solidFill>
                    <a:srgbClr val="FF0000"/>
                  </a:solidFill>
                </a:rPr>
              </a:br>
              <a:r>
                <a:rPr lang="en-US" sz="2400" b="0" dirty="0" smtClean="0">
                  <a:solidFill>
                    <a:srgbClr val="FF0000"/>
                  </a:solidFill>
                </a:rPr>
                <a:t>slow</a:t>
              </a:r>
              <a:br>
                <a:rPr lang="en-US" sz="2400" b="0" dirty="0" smtClean="0">
                  <a:solidFill>
                    <a:srgbClr val="FF0000"/>
                  </a:solidFill>
                </a:rPr>
              </a:br>
              <a:r>
                <a:rPr lang="en-US" sz="2400" b="0" dirty="0" smtClean="0">
                  <a:solidFill>
                    <a:srgbClr val="FF0000"/>
                  </a:solidFill>
                </a:rPr>
                <a:t>diffusion</a:t>
              </a:r>
              <a:endParaRPr 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 rot="16200000">
              <a:off x="-1381619" y="3333439"/>
              <a:ext cx="3852392" cy="76544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0" dirty="0" smtClean="0">
                  <a:solidFill>
                    <a:schemeClr val="tx2"/>
                  </a:solidFill>
                </a:rPr>
                <a:t>FTIR peak area as measure of water concentration</a:t>
              </a:r>
              <a:endParaRPr lang="en-US" sz="2400" b="0" dirty="0">
                <a:solidFill>
                  <a:schemeClr val="tx2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14628" y="5005119"/>
              <a:ext cx="2514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333399"/>
                  </a:solidFill>
                </a:rPr>
                <a:t>(Fast direction)</a:t>
              </a:r>
              <a:endParaRPr lang="en-US" sz="2400" dirty="0">
                <a:solidFill>
                  <a:srgbClr val="333399"/>
                </a:solidFill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04800" y="314401"/>
            <a:ext cx="11561288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b="0" dirty="0" smtClean="0">
                <a:solidFill>
                  <a:schemeClr val="tx2"/>
                </a:solidFill>
              </a:rPr>
              <a:t>San Carlos olivine hydrated at 1000°C </a:t>
            </a:r>
            <a:r>
              <a:rPr lang="en-US" sz="3200" i="1" dirty="0" smtClean="0">
                <a:solidFill>
                  <a:schemeClr val="tx2"/>
                </a:solidFill>
              </a:rPr>
              <a:t>3 hours longer than needed</a:t>
            </a:r>
            <a:r>
              <a:rPr lang="en-US" sz="3200" dirty="0" smtClean="0">
                <a:solidFill>
                  <a:schemeClr val="tx2"/>
                </a:solidFill>
              </a:rPr>
              <a:t> </a:t>
            </a:r>
            <a:r>
              <a:rPr lang="en-US" sz="3200" b="0" dirty="0" smtClean="0">
                <a:solidFill>
                  <a:schemeClr val="tx2"/>
                </a:solidFill>
              </a:rPr>
              <a:t>(7hr total) to complete very fast “pp” diffusion</a:t>
            </a:r>
            <a:endParaRPr lang="en-US" sz="3200" b="0" dirty="0">
              <a:solidFill>
                <a:schemeClr val="tx2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58200" y="4763003"/>
            <a:ext cx="26327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/>
              <a:t>relatively fast</a:t>
            </a:r>
            <a:br>
              <a:rPr lang="en-US" sz="2400" b="0" dirty="0" smtClean="0"/>
            </a:br>
            <a:r>
              <a:rPr lang="en-US" sz="2400" b="0" dirty="0" smtClean="0"/>
              <a:t>diffusion</a:t>
            </a:r>
            <a:endParaRPr 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3061579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Olivine phenocryst from Kilauea Iki Ep. 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34" t="6734" r="31059" b="10768"/>
          <a:stretch/>
        </p:blipFill>
        <p:spPr>
          <a:xfrm rot="5400000">
            <a:off x="3782008" y="523291"/>
            <a:ext cx="4627984" cy="7086602"/>
          </a:xfrm>
        </p:spPr>
      </p:pic>
      <p:sp>
        <p:nvSpPr>
          <p:cNvPr id="3" name="TextBox 2"/>
          <p:cNvSpPr txBox="1"/>
          <p:nvPr/>
        </p:nvSpPr>
        <p:spPr>
          <a:xfrm>
            <a:off x="9982200" y="3276600"/>
            <a:ext cx="1981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 smtClean="0"/>
              <a:t>Laser spots 100 microns apart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4258625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270" y="2743200"/>
            <a:ext cx="3132945" cy="1143000"/>
          </a:xfrm>
        </p:spPr>
        <p:txBody>
          <a:bodyPr/>
          <a:lstStyle/>
          <a:p>
            <a:pPr algn="l"/>
            <a:r>
              <a:rPr lang="en-US" sz="3200" u="sng" dirty="0" smtClean="0"/>
              <a:t>Complication 1</a:t>
            </a:r>
            <a:br>
              <a:rPr lang="en-US" sz="3200" u="sng" dirty="0" smtClean="0"/>
            </a:br>
            <a:r>
              <a:rPr lang="en-US" sz="3200" dirty="0" smtClean="0"/>
              <a:t>There are </a:t>
            </a:r>
            <a:r>
              <a:rPr lang="en-US" sz="3200" dirty="0" smtClean="0">
                <a:solidFill>
                  <a:srgbClr val="FF0000"/>
                </a:solidFill>
              </a:rPr>
              <a:t>multiple stages </a:t>
            </a:r>
            <a:r>
              <a:rPr lang="en-US" sz="3200" dirty="0" smtClean="0"/>
              <a:t>with different rates and diffusive anisotropy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710" t="13469" r="14977" b="12452"/>
          <a:stretch/>
        </p:blipFill>
        <p:spPr>
          <a:xfrm>
            <a:off x="3794401" y="47548"/>
            <a:ext cx="5334000" cy="340139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16200000">
            <a:off x="2308501" y="1255705"/>
            <a:ext cx="297180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tx2"/>
                </a:solidFill>
              </a:rPr>
              <a:t>Measure of</a:t>
            </a:r>
            <a:br>
              <a:rPr lang="en-US" sz="2000" b="0" dirty="0" smtClean="0">
                <a:solidFill>
                  <a:schemeClr val="tx2"/>
                </a:solidFill>
              </a:rPr>
            </a:br>
            <a:r>
              <a:rPr lang="en-US" sz="2000" b="0" dirty="0" smtClean="0">
                <a:solidFill>
                  <a:schemeClr val="tx2"/>
                </a:solidFill>
              </a:rPr>
              <a:t> water content</a:t>
            </a:r>
            <a:endParaRPr lang="en-US" sz="2000" b="0" dirty="0">
              <a:solidFill>
                <a:schemeClr val="tx2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620000" y="6156451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b="0" dirty="0"/>
              <a:t>Kohlstedt and Mackwell </a:t>
            </a:r>
            <a:r>
              <a:rPr lang="en-US" b="0" dirty="0" smtClean="0"/>
              <a:t>1998; </a:t>
            </a:r>
            <a:br>
              <a:rPr lang="en-US" b="0" dirty="0" smtClean="0"/>
            </a:br>
            <a:r>
              <a:rPr lang="en-US" b="0" dirty="0" smtClean="0"/>
              <a:t>Demouchy </a:t>
            </a:r>
            <a:r>
              <a:rPr lang="en-US" b="0" dirty="0"/>
              <a:t>and Mackwell 2006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06654" y="840302"/>
            <a:ext cx="34377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Fast </a:t>
            </a:r>
            <a:br>
              <a:rPr lang="en-US" sz="2800" dirty="0" smtClean="0"/>
            </a:br>
            <a:r>
              <a:rPr lang="en-US" sz="2800" dirty="0" smtClean="0"/>
              <a:t>“proton-polaron” or “pp” mechanism</a:t>
            </a:r>
            <a:endParaRPr lang="en-US" sz="2800" b="0" dirty="0"/>
          </a:p>
        </p:txBody>
      </p:sp>
      <p:grpSp>
        <p:nvGrpSpPr>
          <p:cNvPr id="3" name="Group 2"/>
          <p:cNvGrpSpPr/>
          <p:nvPr/>
        </p:nvGrpSpPr>
        <p:grpSpPr>
          <a:xfrm>
            <a:off x="3910359" y="3448939"/>
            <a:ext cx="8300379" cy="3229759"/>
            <a:chOff x="3910359" y="3448939"/>
            <a:chExt cx="8300379" cy="322975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l="18960" t="16666" r="17203" b="11458"/>
            <a:stretch/>
          </p:blipFill>
          <p:spPr>
            <a:xfrm>
              <a:off x="3910359" y="3448939"/>
              <a:ext cx="5102084" cy="3229759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8772993" y="3547815"/>
              <a:ext cx="3437745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Slow</a:t>
              </a:r>
              <a:br>
                <a:rPr lang="en-US" sz="2800" dirty="0" smtClean="0"/>
              </a:br>
              <a:r>
                <a:rPr lang="en-US" sz="2800" dirty="0" smtClean="0"/>
                <a:t>“proton-vacancy” or “</a:t>
              </a:r>
              <a:r>
                <a:rPr lang="en-US" sz="2800" dirty="0" err="1" smtClean="0"/>
                <a:t>pv</a:t>
              </a:r>
              <a:r>
                <a:rPr lang="en-US" sz="2800" dirty="0" smtClean="0"/>
                <a:t>” mechanism</a:t>
              </a:r>
              <a:endParaRPr lang="en-US" sz="2800" b="0" dirty="0"/>
            </a:p>
          </p:txBody>
        </p:sp>
      </p:grpSp>
      <p:sp>
        <p:nvSpPr>
          <p:cNvPr id="11" name="TextBox 10"/>
          <p:cNvSpPr txBox="1"/>
          <p:nvPr/>
        </p:nvSpPr>
        <p:spPr>
          <a:xfrm rot="16200000">
            <a:off x="2453986" y="4588582"/>
            <a:ext cx="2859246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tx2"/>
                </a:solidFill>
              </a:rPr>
              <a:t>Measure of</a:t>
            </a:r>
            <a:br>
              <a:rPr lang="en-US" sz="2000" b="0" dirty="0" smtClean="0">
                <a:solidFill>
                  <a:schemeClr val="tx2"/>
                </a:solidFill>
              </a:rPr>
            </a:br>
            <a:r>
              <a:rPr lang="en-US" sz="2000" b="0" dirty="0" smtClean="0">
                <a:solidFill>
                  <a:schemeClr val="tx2"/>
                </a:solidFill>
              </a:rPr>
              <a:t> water content</a:t>
            </a:r>
            <a:endParaRPr lang="en-US" sz="2000" b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826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and ongoing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365" y="1417638"/>
            <a:ext cx="11401269" cy="45259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I performed a </a:t>
            </a:r>
            <a:r>
              <a:rPr lang="en-US" sz="2400" b="1" dirty="0" smtClean="0">
                <a:solidFill>
                  <a:schemeClr val="tx1"/>
                </a:solidFill>
              </a:rPr>
              <a:t>reversal</a:t>
            </a:r>
            <a:r>
              <a:rPr lang="en-US" sz="2400" dirty="0">
                <a:solidFill>
                  <a:schemeClr val="tx1"/>
                </a:solidFill>
              </a:rPr>
              <a:t>, putting water in and </a:t>
            </a:r>
            <a:r>
              <a:rPr lang="en-US" sz="2400" dirty="0" smtClean="0">
                <a:solidFill>
                  <a:schemeClr val="tx1"/>
                </a:solidFill>
              </a:rPr>
              <a:t>taking </a:t>
            </a:r>
            <a:r>
              <a:rPr lang="en-US" sz="2400" dirty="0">
                <a:solidFill>
                  <a:schemeClr val="tx1"/>
                </a:solidFill>
              </a:rPr>
              <a:t>it out of the </a:t>
            </a:r>
            <a:r>
              <a:rPr lang="en-US" sz="2400" dirty="0" smtClean="0">
                <a:solidFill>
                  <a:schemeClr val="tx1"/>
                </a:solidFill>
              </a:rPr>
              <a:t>same olivine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smtClean="0"/>
              <a:t>Reproduced two-stage hydration </a:t>
            </a:r>
            <a:r>
              <a:rPr lang="en-US" sz="2400" dirty="0" smtClean="0"/>
              <a:t>of Kohlstedt &amp; Mackwell, 1998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H</a:t>
            </a:r>
            <a:r>
              <a:rPr lang="en-US" sz="2400" baseline="30000" dirty="0" smtClean="0">
                <a:solidFill>
                  <a:schemeClr val="tx1"/>
                </a:solidFill>
              </a:rPr>
              <a:t>+</a:t>
            </a:r>
            <a:r>
              <a:rPr lang="en-US" sz="2400" dirty="0" smtClean="0">
                <a:solidFill>
                  <a:schemeClr val="tx1"/>
                </a:solidFill>
              </a:rPr>
              <a:t> was incorporated as 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4 peaks likely (4H)</a:t>
            </a:r>
            <a:r>
              <a:rPr lang="en-US" sz="1800" baseline="-25000" dirty="0" smtClean="0">
                <a:solidFill>
                  <a:schemeClr val="tx1"/>
                </a:solidFill>
              </a:rPr>
              <a:t>Si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b="1" dirty="0" smtClean="0">
                <a:solidFill>
                  <a:schemeClr val="tx1"/>
                </a:solidFill>
              </a:rPr>
              <a:t>[Si]</a:t>
            </a:r>
            <a:endParaRPr lang="en-US" sz="1800" dirty="0">
              <a:solidFill>
                <a:schemeClr val="tx1"/>
              </a:solidFill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2 Ti-</a:t>
            </a:r>
            <a:r>
              <a:rPr lang="en-US" sz="1800" dirty="0" err="1" smtClean="0">
                <a:solidFill>
                  <a:schemeClr val="tx1"/>
                </a:solidFill>
              </a:rPr>
              <a:t>clinohumite</a:t>
            </a:r>
            <a:r>
              <a:rPr lang="en-US" sz="1800" dirty="0" smtClean="0">
                <a:solidFill>
                  <a:schemeClr val="tx1"/>
                </a:solidFill>
              </a:rPr>
              <a:t> peaks, (Ti)</a:t>
            </a:r>
            <a:r>
              <a:rPr lang="en-US" sz="1800" baseline="-25000" dirty="0" smtClean="0">
                <a:solidFill>
                  <a:schemeClr val="tx1"/>
                </a:solidFill>
              </a:rPr>
              <a:t>Mg</a:t>
            </a:r>
            <a:r>
              <a:rPr lang="en-US" sz="1800" dirty="0" smtClean="0">
                <a:solidFill>
                  <a:schemeClr val="tx1"/>
                </a:solidFill>
              </a:rPr>
              <a:t>(2H)</a:t>
            </a:r>
            <a:r>
              <a:rPr lang="en-US" sz="1800" baseline="-25000" dirty="0" smtClean="0">
                <a:solidFill>
                  <a:schemeClr val="tx1"/>
                </a:solidFill>
              </a:rPr>
              <a:t>Si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b="1" dirty="0" smtClean="0">
                <a:solidFill>
                  <a:schemeClr val="tx1"/>
                </a:solidFill>
              </a:rPr>
              <a:t>[Ti]</a:t>
            </a:r>
            <a:endParaRPr lang="en-US" sz="2400" dirty="0" smtClean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800" dirty="0" smtClean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Dehydration </a:t>
            </a:r>
            <a:r>
              <a:rPr lang="en-US" sz="2400" b="1" dirty="0" smtClean="0">
                <a:solidFill>
                  <a:schemeClr val="tx1"/>
                </a:solidFill>
              </a:rPr>
              <a:t>within </a:t>
            </a:r>
            <a:r>
              <a:rPr lang="en-US" sz="2400" b="1" dirty="0">
                <a:solidFill>
                  <a:schemeClr val="tx1"/>
                </a:solidFill>
              </a:rPr>
              <a:t>the fast ‘proton-polaron’ </a:t>
            </a:r>
            <a:r>
              <a:rPr lang="en-US" sz="2400" b="1" dirty="0" smtClean="0">
                <a:solidFill>
                  <a:schemeClr val="tx1"/>
                </a:solidFill>
              </a:rPr>
              <a:t>regime </a:t>
            </a:r>
            <a:r>
              <a:rPr lang="en-US" sz="2400" dirty="0" smtClean="0">
                <a:solidFill>
                  <a:schemeClr val="tx1"/>
                </a:solidFill>
              </a:rPr>
              <a:t>mirrored hydration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</a:rPr>
              <a:t>[100] </a:t>
            </a:r>
            <a:r>
              <a:rPr lang="en-US" sz="1800" dirty="0">
                <a:solidFill>
                  <a:schemeClr val="tx1"/>
                </a:solidFill>
              </a:rPr>
              <a:t>is the fast direction 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b="1" dirty="0" smtClean="0">
                <a:solidFill>
                  <a:schemeClr val="tx1"/>
                </a:solidFill>
              </a:rPr>
              <a:t>All peaks diffuse orders of magnitude faster</a:t>
            </a:r>
            <a:r>
              <a:rPr lang="en-US" sz="1800" dirty="0" smtClean="0">
                <a:solidFill>
                  <a:schemeClr val="tx1"/>
                </a:solidFill>
              </a:rPr>
              <a:t> than during synthetic forsterite dehydration</a:t>
            </a:r>
            <a:endParaRPr lang="en-US" sz="1800" b="1" dirty="0" smtClean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800" b="1" dirty="0" smtClean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chemeClr val="tx1"/>
                </a:solidFill>
              </a:rPr>
              <a:t>2 of the</a:t>
            </a:r>
            <a:r>
              <a:rPr lang="en-US" sz="2400" b="1" baseline="30000" dirty="0" smtClean="0">
                <a:solidFill>
                  <a:schemeClr val="tx1"/>
                </a:solidFill>
              </a:rPr>
              <a:t> </a:t>
            </a:r>
            <a:r>
              <a:rPr lang="en-US" sz="2400" b="1" dirty="0" smtClean="0">
                <a:solidFill>
                  <a:schemeClr val="tx1"/>
                </a:solidFill>
              </a:rPr>
              <a:t>[Si] peaks diffuse more slowly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>
                <a:solidFill>
                  <a:schemeClr val="tx1"/>
                </a:solidFill>
              </a:rPr>
              <a:t/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 smtClean="0">
                <a:solidFill>
                  <a:schemeClr val="tx1"/>
                </a:solidFill>
              </a:rPr>
              <a:t>Likely retain information about deep water </a:t>
            </a:r>
            <a:r>
              <a:rPr lang="en-US" sz="2000" dirty="0" smtClean="0">
                <a:solidFill>
                  <a:schemeClr val="tx1"/>
                </a:solidFill>
              </a:rPr>
              <a:t>(</a:t>
            </a:r>
            <a:r>
              <a:rPr lang="en-US" sz="2000" dirty="0" err="1" smtClean="0">
                <a:solidFill>
                  <a:schemeClr val="tx1"/>
                </a:solidFill>
              </a:rPr>
              <a:t>Padrón-Navarta</a:t>
            </a:r>
            <a:r>
              <a:rPr lang="en-US" sz="2000" dirty="0" smtClean="0">
                <a:solidFill>
                  <a:schemeClr val="tx1"/>
                </a:solidFill>
              </a:rPr>
              <a:t> et al. 2014’s 3613 cm</a:t>
            </a:r>
            <a:r>
              <a:rPr lang="en-US" sz="2000" baseline="30000" dirty="0" smtClean="0">
                <a:solidFill>
                  <a:schemeClr val="tx1"/>
                </a:solidFill>
              </a:rPr>
              <a:t>-1</a:t>
            </a:r>
            <a:r>
              <a:rPr lang="en-US" sz="2000" dirty="0" smtClean="0">
                <a:solidFill>
                  <a:schemeClr val="tx1"/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900" dirty="0" smtClean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Ongoing work is focused on sequentially dehydrating an olivine phenocryst</a:t>
            </a:r>
          </a:p>
        </p:txBody>
      </p:sp>
    </p:spTree>
    <p:extLst>
      <p:ext uri="{BB962C8B-B14F-4D97-AF65-F5344CB8AC3E}">
        <p14:creationId xmlns:p14="http://schemas.microsoft.com/office/powerpoint/2010/main" val="3611127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91000"/>
            <a:ext cx="3139815" cy="1143000"/>
          </a:xfrm>
        </p:spPr>
        <p:txBody>
          <a:bodyPr/>
          <a:lstStyle/>
          <a:p>
            <a:r>
              <a:rPr lang="en-US" sz="3200" b="0" u="sng" dirty="0" smtClean="0"/>
              <a:t>Complication 2</a:t>
            </a:r>
            <a:r>
              <a:rPr lang="en-US" sz="3200" b="0" dirty="0" smtClean="0"/>
              <a:t> “Water” is really </a:t>
            </a:r>
            <a:r>
              <a:rPr lang="en-US" sz="3200" b="0" dirty="0" smtClean="0">
                <a:solidFill>
                  <a:srgbClr val="FF0000"/>
                </a:solidFill>
              </a:rPr>
              <a:t>H</a:t>
            </a:r>
            <a:r>
              <a:rPr lang="en-US" sz="3200" b="0" baseline="30000" dirty="0" smtClean="0">
                <a:solidFill>
                  <a:srgbClr val="FF0000"/>
                </a:solidFill>
              </a:rPr>
              <a:t>+</a:t>
            </a:r>
            <a:r>
              <a:rPr lang="en-US" sz="3200" b="0" dirty="0" smtClean="0"/>
              <a:t>, which can vary in its diffusivity depending on how the H</a:t>
            </a:r>
            <a:r>
              <a:rPr lang="en-US" sz="3200" b="0" baseline="30000" dirty="0" smtClean="0"/>
              <a:t>+</a:t>
            </a:r>
            <a:r>
              <a:rPr lang="en-US" sz="3200" b="0" dirty="0" smtClean="0"/>
              <a:t> is incorporated</a:t>
            </a:r>
            <a:endParaRPr lang="en-US" sz="3200" b="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29000" y="457200"/>
            <a:ext cx="3733799" cy="6232669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7696200" y="1219200"/>
            <a:ext cx="4343403" cy="2643192"/>
          </a:xfrm>
        </p:spPr>
        <p:txBody>
          <a:bodyPr/>
          <a:lstStyle/>
          <a:p>
            <a:r>
              <a:rPr lang="en-US" sz="2400" dirty="0"/>
              <a:t>Individual peaks </a:t>
            </a:r>
            <a:r>
              <a:rPr lang="en-US" sz="2400" dirty="0" smtClean="0"/>
              <a:t>in the </a:t>
            </a:r>
            <a:r>
              <a:rPr lang="en-US" sz="2400" dirty="0" smtClean="0">
                <a:solidFill>
                  <a:srgbClr val="FF0000"/>
                </a:solidFill>
              </a:rPr>
              <a:t>FTIR </a:t>
            </a:r>
            <a:r>
              <a:rPr lang="en-US" sz="2400" dirty="0" smtClean="0"/>
              <a:t>(Fourier transform infrared) spectrum represent </a:t>
            </a:r>
            <a:r>
              <a:rPr lang="en-US" sz="2400" dirty="0"/>
              <a:t>different H</a:t>
            </a:r>
            <a:r>
              <a:rPr lang="en-US" sz="2400" baseline="30000" dirty="0"/>
              <a:t>+</a:t>
            </a:r>
            <a:r>
              <a:rPr lang="en-US" sz="2400" dirty="0"/>
              <a:t> </a:t>
            </a:r>
            <a:r>
              <a:rPr lang="en-US" sz="2400" dirty="0" smtClean="0"/>
              <a:t>incorporation </a:t>
            </a:r>
            <a:r>
              <a:rPr lang="en-US" sz="2400" dirty="0"/>
              <a:t>mechanisms</a:t>
            </a:r>
          </a:p>
          <a:p>
            <a:endParaRPr lang="en-US" sz="1000" dirty="0" smtClean="0"/>
          </a:p>
          <a:p>
            <a:r>
              <a:rPr lang="en-US" sz="2400" dirty="0" smtClean="0"/>
              <a:t>3613 cm</a:t>
            </a:r>
            <a:r>
              <a:rPr lang="en-US" sz="2400" baseline="30000" dirty="0" smtClean="0"/>
              <a:t>-1</a:t>
            </a:r>
            <a:br>
              <a:rPr lang="en-US" sz="2400" baseline="30000" dirty="0" smtClean="0"/>
            </a:br>
            <a:r>
              <a:rPr lang="en-US" sz="2400" dirty="0" smtClean="0">
                <a:solidFill>
                  <a:srgbClr val="FF0000"/>
                </a:solidFill>
              </a:rPr>
              <a:t>[Si]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>(4H</a:t>
            </a:r>
            <a:r>
              <a:rPr lang="en-US" sz="2400" baseline="30000" dirty="0">
                <a:solidFill>
                  <a:schemeClr val="tx1"/>
                </a:solidFill>
              </a:rPr>
              <a:t>+</a:t>
            </a:r>
            <a:r>
              <a:rPr lang="en-US" sz="2400" dirty="0">
                <a:solidFill>
                  <a:schemeClr val="tx1"/>
                </a:solidFill>
              </a:rPr>
              <a:t>)</a:t>
            </a:r>
            <a:r>
              <a:rPr lang="en-US" sz="2400" baseline="-25000" dirty="0">
                <a:solidFill>
                  <a:schemeClr val="tx1"/>
                </a:solidFill>
              </a:rPr>
              <a:t>Si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- </a:t>
            </a:r>
            <a:r>
              <a:rPr lang="en-US" sz="2400" dirty="0" smtClean="0"/>
              <a:t>slowest</a:t>
            </a:r>
          </a:p>
          <a:p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3525, </a:t>
            </a:r>
            <a:r>
              <a:rPr lang="en-US" sz="2400" dirty="0"/>
              <a:t>3572 </a:t>
            </a:r>
            <a:r>
              <a:rPr lang="en-US" sz="2400" dirty="0" smtClean="0"/>
              <a:t>cm</a:t>
            </a:r>
            <a:r>
              <a:rPr lang="en-US" sz="2400" baseline="30000" dirty="0" smtClean="0"/>
              <a:t>-1</a:t>
            </a:r>
            <a:br>
              <a:rPr lang="en-US" sz="2400" baseline="30000" dirty="0" smtClean="0"/>
            </a:br>
            <a:r>
              <a:rPr lang="en-US" sz="2400" dirty="0" smtClean="0">
                <a:solidFill>
                  <a:srgbClr val="FF0000"/>
                </a:solidFill>
              </a:rPr>
              <a:t>[Ti]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>
                <a:solidFill>
                  <a:schemeClr val="tx1"/>
                </a:solidFill>
              </a:rPr>
              <a:t>(Ti</a:t>
            </a:r>
            <a:r>
              <a:rPr lang="en-US" sz="2400" baseline="30000" dirty="0" smtClean="0">
                <a:solidFill>
                  <a:schemeClr val="tx1"/>
                </a:solidFill>
              </a:rPr>
              <a:t>4+</a:t>
            </a:r>
            <a:r>
              <a:rPr lang="en-US" sz="2400" dirty="0" smtClean="0">
                <a:solidFill>
                  <a:schemeClr val="tx1"/>
                </a:solidFill>
              </a:rPr>
              <a:t>)</a:t>
            </a:r>
            <a:r>
              <a:rPr lang="en-US" sz="2400" baseline="-25000" dirty="0" smtClean="0"/>
              <a:t>Mg</a:t>
            </a:r>
            <a:r>
              <a:rPr lang="en-US" sz="2400" dirty="0" smtClean="0"/>
              <a:t>(2H</a:t>
            </a:r>
            <a:r>
              <a:rPr lang="en-US" sz="2400" baseline="30000" dirty="0" smtClean="0"/>
              <a:t>+</a:t>
            </a:r>
            <a:r>
              <a:rPr lang="en-US" sz="2400" dirty="0" smtClean="0"/>
              <a:t>)</a:t>
            </a:r>
            <a:r>
              <a:rPr lang="en-US" sz="2400" baseline="-25000" dirty="0" smtClean="0"/>
              <a:t>Si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988572" y="457200"/>
            <a:ext cx="1524000" cy="439313"/>
          </a:xfrm>
          <a:prstGeom prst="rect">
            <a:avLst/>
          </a:prstGeom>
          <a:solidFill>
            <a:schemeClr val="bg1"/>
          </a:solidFill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77457" y="15240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900 °C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7696200" y="6008216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2000" b="0" dirty="0" smtClean="0"/>
              <a:t>Berry et al., 2005; </a:t>
            </a:r>
            <a:br>
              <a:rPr lang="en-US" sz="2000" b="0" dirty="0" smtClean="0"/>
            </a:br>
            <a:r>
              <a:rPr lang="en-US" sz="2000" b="0" dirty="0" err="1" smtClean="0"/>
              <a:t>Padrón-Navarta</a:t>
            </a:r>
            <a:r>
              <a:rPr lang="en-US" sz="2000" b="0" dirty="0" smtClean="0"/>
              <a:t> </a:t>
            </a:r>
            <a:r>
              <a:rPr lang="en-US" sz="2000" b="0" dirty="0"/>
              <a:t>et al., 2014</a:t>
            </a:r>
          </a:p>
        </p:txBody>
      </p:sp>
    </p:spTree>
    <p:extLst>
      <p:ext uri="{BB962C8B-B14F-4D97-AF65-F5344CB8AC3E}">
        <p14:creationId xmlns:p14="http://schemas.microsoft.com/office/powerpoint/2010/main" val="147363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14400" y="6457890"/>
            <a:ext cx="1127760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l"/>
            <a:r>
              <a:rPr lang="en-US" sz="2000" b="0" dirty="0" smtClean="0">
                <a:solidFill>
                  <a:schemeClr val="tx2"/>
                </a:solidFill>
              </a:rPr>
              <a:t>Kohlstedt &amp; Mackwell, 1998, Demouchy &amp; Mackwell 2003 and 2006, </a:t>
            </a:r>
            <a:r>
              <a:rPr lang="en-US" sz="2000" b="0" dirty="0" err="1" smtClean="0">
                <a:solidFill>
                  <a:schemeClr val="tx2"/>
                </a:solidFill>
              </a:rPr>
              <a:t>Padrón-Navarta</a:t>
            </a:r>
            <a:r>
              <a:rPr lang="en-US" sz="2000" b="0" dirty="0" smtClean="0">
                <a:solidFill>
                  <a:schemeClr val="tx2"/>
                </a:solidFill>
              </a:rPr>
              <a:t> </a:t>
            </a:r>
            <a:r>
              <a:rPr lang="en-US" sz="2000" b="0" dirty="0">
                <a:solidFill>
                  <a:schemeClr val="tx2"/>
                </a:solidFill>
              </a:rPr>
              <a:t>et al., 2014</a:t>
            </a:r>
          </a:p>
        </p:txBody>
      </p:sp>
      <p:cxnSp>
        <p:nvCxnSpPr>
          <p:cNvPr id="7" name="Straight Arrow Connector 6"/>
          <p:cNvCxnSpPr/>
          <p:nvPr/>
        </p:nvCxnSpPr>
        <p:spPr bwMode="auto">
          <a:xfrm>
            <a:off x="-914400" y="914400"/>
            <a:ext cx="914400" cy="914400"/>
          </a:xfrm>
          <a:prstGeom prst="straightConnector1">
            <a:avLst/>
          </a:prstGeom>
          <a:noFill/>
          <a:ln>
            <a:noFill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667"/>
          <a:stretch/>
        </p:blipFill>
        <p:spPr>
          <a:xfrm>
            <a:off x="-152400" y="228600"/>
            <a:ext cx="11601335" cy="607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45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43868" y="2514599"/>
            <a:ext cx="47385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dirty="0" smtClean="0"/>
              <a:t>Oriented </a:t>
            </a:r>
            <a:r>
              <a:rPr lang="en-US" sz="3200" b="0" dirty="0"/>
              <a:t>with Laue Camera at </a:t>
            </a:r>
            <a:r>
              <a:rPr lang="en-US" sz="3200" b="0" dirty="0" smtClean="0"/>
              <a:t>Cornell</a:t>
            </a:r>
          </a:p>
          <a:p>
            <a:r>
              <a:rPr lang="en-US" sz="3200" b="0" dirty="0"/>
              <a:t/>
            </a:r>
            <a:br>
              <a:rPr lang="en-US" sz="3200" b="0" dirty="0"/>
            </a:br>
            <a:r>
              <a:rPr lang="en-US" sz="3200" b="0" dirty="0"/>
              <a:t>100 μm lines made using laser </a:t>
            </a:r>
            <a:r>
              <a:rPr lang="en-US" sz="3200" b="0" dirty="0" smtClean="0"/>
              <a:t>associated with</a:t>
            </a:r>
            <a:br>
              <a:rPr lang="en-US" sz="3200" b="0" dirty="0" smtClean="0"/>
            </a:br>
            <a:r>
              <a:rPr lang="en-US" sz="3200" b="0" dirty="0" smtClean="0"/>
              <a:t> LA-ICP-MS at Lamont</a:t>
            </a:r>
            <a:endParaRPr lang="en-US" sz="3200" b="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23" t="25504" r="28972" b="31765"/>
          <a:stretch/>
        </p:blipFill>
        <p:spPr>
          <a:xfrm>
            <a:off x="1143000" y="1931432"/>
            <a:ext cx="5100556" cy="39671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San Carlos olivine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86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67000"/>
            <a:ext cx="4343400" cy="1143000"/>
          </a:xfrm>
        </p:spPr>
        <p:txBody>
          <a:bodyPr/>
          <a:lstStyle/>
          <a:p>
            <a:r>
              <a:rPr lang="en-US" sz="3600" dirty="0" smtClean="0"/>
              <a:t>Oriented San Carlos olivine block</a:t>
            </a:r>
            <a:br>
              <a:rPr lang="en-US" sz="3600" dirty="0" smtClean="0"/>
            </a:b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FTIR spectrum </a:t>
            </a:r>
            <a:br>
              <a:rPr lang="en-US" sz="3600" dirty="0" smtClean="0"/>
            </a:br>
            <a:r>
              <a:rPr lang="en-US" sz="3600" dirty="0" smtClean="0"/>
              <a:t>polarized with </a:t>
            </a:r>
            <a:br>
              <a:rPr lang="en-US" sz="3600" dirty="0" smtClean="0"/>
            </a:br>
            <a:r>
              <a:rPr lang="en-US" sz="3600" dirty="0" smtClean="0"/>
              <a:t>E || [100]</a:t>
            </a:r>
            <a:endParaRPr lang="en-US" sz="3600" dirty="0"/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228600"/>
            <a:ext cx="6400800" cy="6400800"/>
          </a:xfrm>
        </p:spPr>
      </p:pic>
    </p:spTree>
    <p:extLst>
      <p:ext uri="{BB962C8B-B14F-4D97-AF65-F5344CB8AC3E}">
        <p14:creationId xmlns:p14="http://schemas.microsoft.com/office/powerpoint/2010/main" val="71124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Hydration</a:t>
            </a:r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096" y="2367789"/>
            <a:ext cx="4040188" cy="3030141"/>
          </a:xfrm>
        </p:spPr>
      </p:pic>
      <p:pic>
        <p:nvPicPr>
          <p:cNvPr id="13" name="Content Placeholder 12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417" y="1609827"/>
            <a:ext cx="4546064" cy="4546064"/>
          </a:xfrm>
        </p:spPr>
      </p:pic>
      <p:cxnSp>
        <p:nvCxnSpPr>
          <p:cNvPr id="17" name="Straight Arrow Connector 16"/>
          <p:cNvCxnSpPr/>
          <p:nvPr/>
        </p:nvCxnSpPr>
        <p:spPr bwMode="auto">
          <a:xfrm flipH="1">
            <a:off x="2514600" y="4191000"/>
            <a:ext cx="3378817" cy="76200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" name="TextBox 19"/>
          <p:cNvSpPr txBox="1"/>
          <p:nvPr/>
        </p:nvSpPr>
        <p:spPr>
          <a:xfrm>
            <a:off x="1179096" y="5473368"/>
            <a:ext cx="40401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/>
              <a:t>Piston cylinder apparatus</a:t>
            </a:r>
            <a:r>
              <a:rPr lang="en-US" sz="2000" b="0" dirty="0"/>
              <a:t/>
            </a:r>
            <a:br>
              <a:rPr lang="en-US" sz="2000" b="0" dirty="0"/>
            </a:br>
            <a:r>
              <a:rPr lang="en-US" sz="2000" b="0" dirty="0"/>
              <a:t> 800 </a:t>
            </a:r>
            <a:r>
              <a:rPr lang="en-US" sz="2000" dirty="0"/>
              <a:t>°</a:t>
            </a:r>
            <a:r>
              <a:rPr lang="en-US" sz="2000" b="0" dirty="0" smtClean="0"/>
              <a:t>C, 10kbar, </a:t>
            </a:r>
            <a:br>
              <a:rPr lang="en-US" sz="2000" b="0" dirty="0" smtClean="0"/>
            </a:br>
            <a:r>
              <a:rPr lang="en-US" sz="2000" b="0" dirty="0" smtClean="0"/>
              <a:t>1.9 GPa H</a:t>
            </a:r>
            <a:r>
              <a:rPr lang="en-US" sz="2000" b="0" baseline="-25000" dirty="0" smtClean="0"/>
              <a:t>2</a:t>
            </a:r>
            <a:r>
              <a:rPr lang="en-US" sz="2000" b="0" dirty="0" smtClean="0"/>
              <a:t>O fugacity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233315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67000"/>
            <a:ext cx="4876800" cy="1143000"/>
          </a:xfrm>
        </p:spPr>
        <p:txBody>
          <a:bodyPr/>
          <a:lstStyle/>
          <a:p>
            <a:r>
              <a:rPr lang="en-US" sz="3200" dirty="0" smtClean="0"/>
              <a:t>Oriented San Carlos olivine block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FTIR spectrum </a:t>
            </a:r>
            <a:br>
              <a:rPr lang="en-US" sz="3200" dirty="0" smtClean="0"/>
            </a:br>
            <a:r>
              <a:rPr lang="en-US" sz="3200" dirty="0" smtClean="0"/>
              <a:t>polarized with E || [100]</a:t>
            </a:r>
            <a:endParaRPr lang="en-US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228600"/>
            <a:ext cx="6400800" cy="6400800"/>
          </a:xfrm>
        </p:spPr>
      </p:pic>
    </p:spTree>
    <p:extLst>
      <p:ext uri="{BB962C8B-B14F-4D97-AF65-F5344CB8AC3E}">
        <p14:creationId xmlns:p14="http://schemas.microsoft.com/office/powerpoint/2010/main" val="818254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3">
      <a:dk1>
        <a:srgbClr val="333399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2A2A82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57150" cap="flat" cmpd="sng" algn="ctr">
          <a:solidFill>
            <a:srgbClr val="92D050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rtlCol="0" anchor="t" anchorCtr="0" compatLnSpc="1">
        <a:prstTxWarp prst="textNoShape">
          <a:avLst/>
        </a:prstTxWarp>
        <a:no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333399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2A2A82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ontentfoli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1_Contentfoli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27639</TotalTime>
  <Words>398</Words>
  <Application>Microsoft Office PowerPoint</Application>
  <PresentationFormat>Widescreen</PresentationFormat>
  <Paragraphs>85</Paragraphs>
  <Slides>30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Default Design</vt:lpstr>
      <vt:lpstr>Contentfolie</vt:lpstr>
      <vt:lpstr>1_Contentfolie</vt:lpstr>
      <vt:lpstr>Site-specific hydration and dehydration of San Carlos olivine</vt:lpstr>
      <vt:lpstr>A few applications of  water diffusivity in olivine</vt:lpstr>
      <vt:lpstr>Complication 1 There are multiple stages with different rates and diffusive anisotropy</vt:lpstr>
      <vt:lpstr>Complication 2 “Water” is really H+, which can vary in its diffusivity depending on how the H+ is incorporated</vt:lpstr>
      <vt:lpstr>PowerPoint Presentation</vt:lpstr>
      <vt:lpstr>San Carlos olivine</vt:lpstr>
      <vt:lpstr>Oriented San Carlos olivine block  FTIR spectrum  polarized with  E || [100]</vt:lpstr>
      <vt:lpstr>Experiments</vt:lpstr>
      <vt:lpstr>Oriented San Carlos olivine block  FTIR spectrum  polarized with E || [100]</vt:lpstr>
      <vt:lpstr>Water diffusion in olivine starts out fast</vt:lpstr>
      <vt:lpstr>Hydrated San Carlos olivine</vt:lpstr>
      <vt:lpstr>Oriented San Carlos olivine block hydrated   FTIR spectrum  polarized with E || [100]</vt:lpstr>
      <vt:lpstr>Oriented San Carlos olivine block  FTIR spectrum  polarized with E || [100]</vt:lpstr>
      <vt:lpstr>Oriented San Carlos olivine block  FTIR spectrum  polarized with E || [100]</vt:lpstr>
      <vt:lpstr>PowerPoint Presentation</vt:lpstr>
      <vt:lpstr>PowerPoint Presentation</vt:lpstr>
      <vt:lpstr>Experiments</vt:lpstr>
      <vt:lpstr>Measuring diffusion by FTIR  in a block without cutting the sample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Hydrated San Carlos olivine initial areas</vt:lpstr>
      <vt:lpstr>PowerPoint Presentation</vt:lpstr>
      <vt:lpstr>Olivine phenocryst from Kilauea Iki Ep. 1</vt:lpstr>
      <vt:lpstr>Conclusions and ongoing work</vt:lpstr>
    </vt:vector>
  </TitlesOfParts>
  <Company>University of Michigan, LSA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beliza</dc:creator>
  <cp:lastModifiedBy>Ferriss</cp:lastModifiedBy>
  <cp:revision>1030</cp:revision>
  <dcterms:created xsi:type="dcterms:W3CDTF">2007-09-03T18:14:20Z</dcterms:created>
  <dcterms:modified xsi:type="dcterms:W3CDTF">2016-12-15T04:52:42Z</dcterms:modified>
</cp:coreProperties>
</file>

<file path=docProps/thumbnail.jpeg>
</file>